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94660"/>
  </p:normalViewPr>
  <p:slideViewPr>
    <p:cSldViewPr snapToGrid="0">
      <p:cViewPr varScale="1">
        <p:scale>
          <a:sx n="68" d="100"/>
          <a:sy n="68" d="100"/>
        </p:scale>
        <p:origin x="-822"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71B69-0F69-4196-9C50-A70000C3857B}" type="datetimeFigureOut">
              <a:rPr lang="en-IN" smtClean="0"/>
              <a:pPr/>
              <a:t>15-05-2024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98831-79ED-4D61-A4D4-1693065E458C}" type="slidenum">
              <a:rPr lang="en-IN" smtClean="0"/>
              <a:pPr/>
              <a:t>‹#›</a:t>
            </a:fld>
            <a:endParaRPr lang="en-IN"/>
          </a:p>
        </p:txBody>
      </p:sp>
    </p:spTree>
    <p:extLst>
      <p:ext uri="{BB962C8B-B14F-4D97-AF65-F5344CB8AC3E}">
        <p14:creationId xmlns:p14="http://schemas.microsoft.com/office/powerpoint/2010/main" xmlns="" val="2954256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TMS strives to cut paperwork up to the extreme, increasing productivity, and thus, coming up with an easy-to-follow procedure, for both staff and </a:t>
            </a:r>
            <a:r>
              <a:rPr lang="en-GB" sz="1800" dirty="0" err="1">
                <a:effectLst/>
                <a:latin typeface="Times New Roman" panose="02020603050405020304" pitchFamily="18" charset="0"/>
                <a:ea typeface="Times New Roman" panose="02020603050405020304" pitchFamily="18" charset="0"/>
              </a:rPr>
              <a:t>travelers</a:t>
            </a:r>
            <a:r>
              <a:rPr lang="en-GB" sz="1800" dirty="0">
                <a:effectLst/>
                <a:latin typeface="Times New Roman" panose="02020603050405020304" pitchFamily="18" charset="0"/>
                <a:ea typeface="Times New Roman" panose="02020603050405020304" pitchFamily="18" charset="0"/>
              </a:rPr>
              <a:t> by taking advantage of Python as well as following the best practices for software development. The goal of the project at last is to help in solving our customers’ needs and also update our operating standards to the present ones.</a:t>
            </a:r>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2</a:t>
            </a:fld>
            <a:endParaRPr lang="en-IN"/>
          </a:p>
        </p:txBody>
      </p:sp>
    </p:spTree>
    <p:extLst>
      <p:ext uri="{BB962C8B-B14F-4D97-AF65-F5344CB8AC3E}">
        <p14:creationId xmlns:p14="http://schemas.microsoft.com/office/powerpoint/2010/main" xmlns="" val="1527956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The users would be able to adapt to their trips and go to different destinations using the Trip Description component. Travelers' freedom of choice in terms of things such as what places of interest appeal to them, planning whether it is a solitary trip or not, as well as the sort of hospitality they want makes their journey more enjoyable. This module is designed to work in tandem with any third-party system, by capturing relevant trip information and resources. Users have an option of both customizing their travel preferences and their personal data with the help of the Traveller Management component.</a:t>
            </a:r>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3</a:t>
            </a:fld>
            <a:endParaRPr lang="en-IN"/>
          </a:p>
        </p:txBody>
      </p:sp>
    </p:spTree>
    <p:extLst>
      <p:ext uri="{BB962C8B-B14F-4D97-AF65-F5344CB8AC3E}">
        <p14:creationId xmlns:p14="http://schemas.microsoft.com/office/powerpoint/2010/main" xmlns="" val="24512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err="1">
                <a:effectLst/>
                <a:latin typeface="Times New Roman" panose="02020603050405020304" pitchFamily="18" charset="0"/>
                <a:ea typeface="Times New Roman" panose="02020603050405020304" pitchFamily="18" charset="0"/>
              </a:rPr>
              <a:t>TravellerController</a:t>
            </a:r>
            <a:r>
              <a:rPr lang="en-GB" sz="1800" dirty="0">
                <a:effectLst/>
                <a:latin typeface="Times New Roman" panose="02020603050405020304" pitchFamily="18" charset="0"/>
                <a:ea typeface="Times New Roman" panose="02020603050405020304" pitchFamily="18" charset="0"/>
              </a:rPr>
              <a:t> object is configured to access traveller data, i.e., to get travellers' information as well as modify it, through use of the </a:t>
            </a:r>
            <a:r>
              <a:rPr lang="en-GB" sz="1800" dirty="0" err="1">
                <a:effectLst/>
                <a:latin typeface="Times New Roman" panose="02020603050405020304" pitchFamily="18" charset="0"/>
                <a:ea typeface="Times New Roman" panose="02020603050405020304" pitchFamily="18" charset="0"/>
              </a:rPr>
              <a:t>TravellerModel</a:t>
            </a:r>
            <a:r>
              <a:rPr lang="en-GB" sz="1800" dirty="0">
                <a:effectLst/>
                <a:latin typeface="Times New Roman" panose="02020603050405020304" pitchFamily="18" charset="0"/>
                <a:ea typeface="Times New Roman" panose="02020603050405020304" pitchFamily="18" charset="0"/>
              </a:rPr>
              <a:t> object that manages traveller login, logout, and registration activities. Likewise, in addition to the </a:t>
            </a:r>
            <a:r>
              <a:rPr lang="en-GB" sz="1800" dirty="0" err="1">
                <a:effectLst/>
                <a:latin typeface="Times New Roman" panose="02020603050405020304" pitchFamily="18" charset="0"/>
                <a:ea typeface="Times New Roman" panose="02020603050405020304" pitchFamily="18" charset="0"/>
              </a:rPr>
              <a:t>BookingController</a:t>
            </a:r>
            <a:r>
              <a:rPr lang="en-GB" sz="1800" dirty="0">
                <a:effectLst/>
                <a:latin typeface="Times New Roman" panose="02020603050405020304" pitchFamily="18" charset="0"/>
                <a:ea typeface="Times New Roman" panose="02020603050405020304" pitchFamily="18" charset="0"/>
              </a:rPr>
              <a:t> and </a:t>
            </a:r>
            <a:r>
              <a:rPr lang="en-GB" sz="1800" dirty="0" err="1">
                <a:effectLst/>
                <a:latin typeface="Times New Roman" panose="02020603050405020304" pitchFamily="18" charset="0"/>
                <a:ea typeface="Times New Roman" panose="02020603050405020304" pitchFamily="18" charset="0"/>
              </a:rPr>
              <a:t>TripController</a:t>
            </a:r>
            <a:r>
              <a:rPr lang="en-GB" sz="1800" dirty="0">
                <a:effectLst/>
                <a:latin typeface="Times New Roman" panose="02020603050405020304" pitchFamily="18" charset="0"/>
                <a:ea typeface="Times New Roman" panose="02020603050405020304" pitchFamily="18" charset="0"/>
              </a:rPr>
              <a:t> which handle actions pertaining to bookings and trips by calling their models, there is a </a:t>
            </a:r>
            <a:r>
              <a:rPr lang="en-GB" sz="1800" dirty="0" err="1">
                <a:effectLst/>
                <a:latin typeface="Times New Roman" panose="02020603050405020304" pitchFamily="18" charset="0"/>
                <a:ea typeface="Times New Roman" panose="02020603050405020304" pitchFamily="18" charset="0"/>
              </a:rPr>
              <a:t>PaymentController</a:t>
            </a:r>
            <a:r>
              <a:rPr lang="en-GB" sz="1800" dirty="0">
                <a:effectLst/>
                <a:latin typeface="Times New Roman" panose="02020603050405020304" pitchFamily="18" charset="0"/>
                <a:ea typeface="Times New Roman" panose="02020603050405020304" pitchFamily="18" charset="0"/>
              </a:rPr>
              <a:t> that deals with the payments. Specific functions of the system and how they are interconnected are seen in this diagram thus the user will find it easier to grasp its needs and how it behaves.</a:t>
            </a:r>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6</a:t>
            </a:fld>
            <a:endParaRPr lang="en-IN"/>
          </a:p>
        </p:txBody>
      </p:sp>
    </p:spTree>
    <p:extLst>
      <p:ext uri="{BB962C8B-B14F-4D97-AF65-F5344CB8AC3E}">
        <p14:creationId xmlns:p14="http://schemas.microsoft.com/office/powerpoint/2010/main" xmlns="" val="3337023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It also goes through suggesting the possible travel options and showing a button that can be used for the submission of choices. Once received, it leads to the initiation of a sub-process to run an additional Python script, most likely featuring the </a:t>
            </a:r>
            <a:r>
              <a:rPr lang="en-GB" sz="1800" dirty="0" err="1">
                <a:effectLst/>
                <a:latin typeface="Times New Roman" panose="02020603050405020304" pitchFamily="18" charset="0"/>
                <a:ea typeface="Times New Roman" panose="02020603050405020304" pitchFamily="18" charset="0"/>
              </a:rPr>
              <a:t>traveler</a:t>
            </a:r>
            <a:r>
              <a:rPr lang="en-GB" sz="1800" dirty="0">
                <a:effectLst/>
                <a:latin typeface="Times New Roman" panose="02020603050405020304" pitchFamily="18" charset="0"/>
                <a:ea typeface="Times New Roman" panose="02020603050405020304" pitchFamily="18" charset="0"/>
              </a:rPr>
              <a:t> login process. This code in general develops the user interface which users can use to navigate through the various system functionalities.</a:t>
            </a:r>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7</a:t>
            </a:fld>
            <a:endParaRPr lang="en-IN"/>
          </a:p>
        </p:txBody>
      </p:sp>
    </p:spTree>
    <p:extLst>
      <p:ext uri="{BB962C8B-B14F-4D97-AF65-F5344CB8AC3E}">
        <p14:creationId xmlns:p14="http://schemas.microsoft.com/office/powerpoint/2010/main" xmlns="" val="157301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On the submission of the button, there is a good chance of another Python script in the subprocess being launched mostly for the processing of the registration data. The code, therefore, allows the user interface whereby </a:t>
            </a:r>
            <a:r>
              <a:rPr lang="en-GB" sz="1800" dirty="0" err="1">
                <a:effectLst/>
                <a:latin typeface="Times New Roman" panose="02020603050405020304" pitchFamily="18" charset="0"/>
                <a:ea typeface="Times New Roman" panose="02020603050405020304" pitchFamily="18" charset="0"/>
              </a:rPr>
              <a:t>travelers</a:t>
            </a:r>
            <a:r>
              <a:rPr lang="en-GB" sz="1800" dirty="0">
                <a:effectLst/>
                <a:latin typeface="Times New Roman" panose="02020603050405020304" pitchFamily="18" charset="0"/>
                <a:ea typeface="Times New Roman" panose="02020603050405020304" pitchFamily="18" charset="0"/>
              </a:rPr>
              <a:t> have to log in and register their data before engaging with the system.</a:t>
            </a:r>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8</a:t>
            </a:fld>
            <a:endParaRPr lang="en-IN"/>
          </a:p>
        </p:txBody>
      </p:sp>
    </p:spTree>
    <p:extLst>
      <p:ext uri="{BB962C8B-B14F-4D97-AF65-F5344CB8AC3E}">
        <p14:creationId xmlns:p14="http://schemas.microsoft.com/office/powerpoint/2010/main" xmlns="" val="3812021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Times New Roman" panose="02020603050405020304" pitchFamily="18" charset="0"/>
              </a:rPr>
              <a:t>These options are embedded with a manage frame. They are found inside a webpage that includes a combo box. It also goes through suggesting the possible travel options and showing a button that can be used for the submission of choices. Once received, it leads to the initiation of a sub-process to run an additional Python script, most likely featuring the </a:t>
            </a:r>
            <a:r>
              <a:rPr lang="en-GB" sz="1800" dirty="0" err="1">
                <a:effectLst/>
                <a:latin typeface="Times New Roman" panose="02020603050405020304" pitchFamily="18" charset="0"/>
                <a:ea typeface="Times New Roman" panose="02020603050405020304" pitchFamily="18" charset="0"/>
              </a:rPr>
              <a:t>traveler</a:t>
            </a:r>
            <a:r>
              <a:rPr lang="en-GB" sz="1800" dirty="0">
                <a:effectLst/>
                <a:latin typeface="Times New Roman" panose="02020603050405020304" pitchFamily="18" charset="0"/>
                <a:ea typeface="Times New Roman" panose="02020603050405020304" pitchFamily="18" charset="0"/>
              </a:rPr>
              <a:t> login process. This code in general develops the user interface which users can use to navigate through the various system functionalities.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9</a:t>
            </a:fld>
            <a:endParaRPr lang="en-IN"/>
          </a:p>
        </p:txBody>
      </p:sp>
    </p:spTree>
    <p:extLst>
      <p:ext uri="{BB962C8B-B14F-4D97-AF65-F5344CB8AC3E}">
        <p14:creationId xmlns:p14="http://schemas.microsoft.com/office/powerpoint/2010/main" xmlns="" val="212054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Times New Roman" panose="02020603050405020304" pitchFamily="18" charset="0"/>
              </a:rPr>
              <a:t>There are indeed system </a:t>
            </a:r>
            <a:r>
              <a:rPr lang="en-GB" sz="1800" dirty="0" err="1">
                <a:effectLst/>
                <a:latin typeface="Times New Roman" panose="02020603050405020304" pitchFamily="18" charset="0"/>
                <a:ea typeface="Times New Roman" panose="02020603050405020304" pitchFamily="18" charset="0"/>
              </a:rPr>
              <a:t>modulularity</a:t>
            </a:r>
            <a:r>
              <a:rPr lang="en-GB" sz="1800" dirty="0">
                <a:effectLst/>
                <a:latin typeface="Times New Roman" panose="02020603050405020304" pitchFamily="18" charset="0"/>
                <a:ea typeface="Times New Roman" panose="02020603050405020304" pitchFamily="18" charset="0"/>
              </a:rPr>
              <a:t> ways through which subprocess that switches between the system parts easily. Storing and retrieval of </a:t>
            </a:r>
            <a:r>
              <a:rPr lang="en-GB" sz="1800" dirty="0" err="1">
                <a:effectLst/>
                <a:latin typeface="Times New Roman" panose="02020603050405020304" pitchFamily="18" charset="0"/>
                <a:ea typeface="Times New Roman" panose="02020603050405020304" pitchFamily="18" charset="0"/>
              </a:rPr>
              <a:t>traveler</a:t>
            </a:r>
            <a:r>
              <a:rPr lang="en-GB" sz="1800" dirty="0">
                <a:effectLst/>
                <a:latin typeface="Times New Roman" panose="02020603050405020304" pitchFamily="18" charset="0"/>
                <a:ea typeface="Times New Roman" panose="02020603050405020304" pitchFamily="18" charset="0"/>
              </a:rPr>
              <a:t> and trip records are non-optional part of the project as well. Taking all those factors to consideration, TMS boasts numerous advantages for travellers and system users including the intuitive UI, rich functionalities, and data storage.</a:t>
            </a:r>
            <a:endParaRPr lang="en-IN" dirty="0"/>
          </a:p>
        </p:txBody>
      </p:sp>
      <p:sp>
        <p:nvSpPr>
          <p:cNvPr id="4" name="Slide Number Placeholder 3"/>
          <p:cNvSpPr>
            <a:spLocks noGrp="1"/>
          </p:cNvSpPr>
          <p:nvPr>
            <p:ph type="sldNum" sz="quarter" idx="5"/>
          </p:nvPr>
        </p:nvSpPr>
        <p:spPr/>
        <p:txBody>
          <a:bodyPr/>
          <a:lstStyle/>
          <a:p>
            <a:fld id="{13498831-79ED-4D61-A4D4-1693065E458C}" type="slidenum">
              <a:rPr lang="en-IN" smtClean="0"/>
              <a:pPr/>
              <a:t>10</a:t>
            </a:fld>
            <a:endParaRPr lang="en-IN"/>
          </a:p>
        </p:txBody>
      </p:sp>
    </p:spTree>
    <p:extLst>
      <p:ext uri="{BB962C8B-B14F-4D97-AF65-F5344CB8AC3E}">
        <p14:creationId xmlns:p14="http://schemas.microsoft.com/office/powerpoint/2010/main" xmlns="" val="1878059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F7249378-FCD0-4486-AAF9-E28EE7D9598C}" type="slidenum">
              <a:rPr lang="en-IN" smtClean="0"/>
              <a:pPr/>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52158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249378-FCD0-4486-AAF9-E28EE7D9598C}" type="slidenum">
              <a:rPr lang="en-IN" smtClean="0"/>
              <a:pPr/>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412957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249378-FCD0-4486-AAF9-E28EE7D9598C}" type="slidenum">
              <a:rPr lang="en-IN" smtClean="0"/>
              <a:pPr/>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44998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249378-FCD0-4486-AAF9-E28EE7D9598C}" type="slidenum">
              <a:rPr lang="en-IN" smtClean="0"/>
              <a:pPr/>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1719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249378-FCD0-4486-AAF9-E28EE7D9598C}" type="slidenum">
              <a:rPr lang="en-IN" smtClean="0"/>
              <a:pPr/>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34818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249378-FCD0-4486-AAF9-E28EE7D9598C}" type="slidenum">
              <a:rPr lang="en-IN" smtClean="0"/>
              <a:pPr/>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14051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249378-FCD0-4486-AAF9-E28EE7D9598C}" type="slidenum">
              <a:rPr lang="en-IN" smtClean="0"/>
              <a:pPr/>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56784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249378-FCD0-4486-AAF9-E28EE7D9598C}" type="slidenum">
              <a:rPr lang="en-IN" smtClean="0"/>
              <a:pPr/>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454542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249378-FCD0-4486-AAF9-E28EE7D9598C}" type="slidenum">
              <a:rPr lang="en-IN" smtClean="0"/>
              <a:pPr/>
              <a:t>‹#›</a:t>
            </a:fld>
            <a:endParaRPr lang="en-IN"/>
          </a:p>
        </p:txBody>
      </p:sp>
    </p:spTree>
    <p:extLst>
      <p:ext uri="{BB962C8B-B14F-4D97-AF65-F5344CB8AC3E}">
        <p14:creationId xmlns:p14="http://schemas.microsoft.com/office/powerpoint/2010/main" xmlns="" val="386509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70ACA4-A8B1-49BD-9A07-AACBE3E9E219}" type="datetimeFigureOut">
              <a:rPr lang="en-IN" smtClean="0"/>
              <a:pPr/>
              <a:t>15-05-2024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249378-FCD0-4486-AAF9-E28EE7D9598C}" type="slidenum">
              <a:rPr lang="en-IN" smtClean="0"/>
              <a:pPr/>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63466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70ACA4-A8B1-49BD-9A07-AACBE3E9E219}" type="datetimeFigureOut">
              <a:rPr lang="en-IN" smtClean="0"/>
              <a:pPr/>
              <a:t>15-05-2024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F7249378-FCD0-4486-AAF9-E28EE7D9598C}" type="slidenum">
              <a:rPr lang="en-IN" smtClean="0"/>
              <a:pPr/>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32959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xmlns=""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E70ACA4-A8B1-49BD-9A07-AACBE3E9E219}" type="datetimeFigureOut">
              <a:rPr lang="en-IN" smtClean="0"/>
              <a:pPr/>
              <a:t>15-05-2024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7249378-FCD0-4486-AAF9-E28EE7D9598C}" type="slidenum">
              <a:rPr lang="en-IN" smtClean="0"/>
              <a:pPr/>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93725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6B83A6-FED9-4CED-60FA-C79F8DF0A2AF}"/>
              </a:ext>
            </a:extLst>
          </p:cNvPr>
          <p:cNvSpPr>
            <a:spLocks noGrp="1"/>
          </p:cNvSpPr>
          <p:nvPr>
            <p:ph type="ctrTitle"/>
          </p:nvPr>
        </p:nvSpPr>
        <p:spPr/>
        <p:txBody>
          <a:bodyPr/>
          <a:lstStyle/>
          <a:p>
            <a:pPr>
              <a:lnSpc>
                <a:spcPct val="150000"/>
              </a:lnSpc>
            </a:pPr>
            <a:r>
              <a:rPr lang="en-GB" sz="1800" b="1"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
            </a:r>
            <a:br>
              <a:rPr lang="en-IN" sz="1800" dirty="0">
                <a:effectLst/>
                <a:latin typeface="Times New Roman" panose="02020603050405020304" pitchFamily="18" charset="0"/>
                <a:ea typeface="Times New Roman" panose="02020603050405020304" pitchFamily="18" charset="0"/>
              </a:rPr>
            </a:br>
            <a:r>
              <a:rPr lang="en-GB" sz="1800" b="1" dirty="0">
                <a:effectLst/>
                <a:latin typeface="Times New Roman" panose="02020603050405020304" pitchFamily="18" charset="0"/>
                <a:ea typeface="Times New Roman" panose="02020603050405020304" pitchFamily="18" charset="0"/>
              </a:rPr>
              <a:t>TRAVEL MANAGEMENT SYSTEM</a:t>
            </a:r>
            <a:endParaRPr lang="en-IN" dirty="0"/>
          </a:p>
        </p:txBody>
      </p:sp>
      <p:sp>
        <p:nvSpPr>
          <p:cNvPr id="3" name="Subtitle 2">
            <a:extLst>
              <a:ext uri="{FF2B5EF4-FFF2-40B4-BE49-F238E27FC236}">
                <a16:creationId xmlns="" xmlns:a16="http://schemas.microsoft.com/office/drawing/2014/main" id="{FC709A9A-BD1E-1D96-62CC-9A3E81A0E250}"/>
              </a:ext>
            </a:extLst>
          </p:cNvPr>
          <p:cNvSpPr>
            <a:spLocks noGrp="1"/>
          </p:cNvSpPr>
          <p:nvPr>
            <p:ph type="subTitle" idx="1"/>
          </p:nvPr>
        </p:nvSpPr>
        <p:spPr/>
        <p:txBody>
          <a:bodyPr/>
          <a:lstStyle/>
          <a:p>
            <a:r>
              <a:rPr lang="en-US" dirty="0"/>
              <a:t>Student name: </a:t>
            </a:r>
            <a:r>
              <a:rPr lang="en-US" dirty="0" smtClean="0"/>
              <a:t>JASPREET KAUR</a:t>
            </a:r>
          </a:p>
          <a:p>
            <a:r>
              <a:rPr lang="en-US" dirty="0" smtClean="0"/>
              <a:t>Student </a:t>
            </a:r>
            <a:r>
              <a:rPr lang="en-US" dirty="0"/>
              <a:t>id</a:t>
            </a:r>
            <a:r>
              <a:rPr lang="en-US"/>
              <a:t>: </a:t>
            </a:r>
            <a:r>
              <a:rPr lang="en-US" smtClean="0"/>
              <a:t>102146004</a:t>
            </a:r>
            <a:endParaRPr lang="en-IN" dirty="0"/>
          </a:p>
        </p:txBody>
      </p:sp>
      <p:pic>
        <p:nvPicPr>
          <p:cNvPr id="4" name="WhatsApp Audio 2024-05-14 at 23.54.48">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56349" y="5196338"/>
            <a:ext cx="609600" cy="609600"/>
          </a:xfrm>
          <a:prstGeom prst="rect">
            <a:avLst/>
          </a:prstGeom>
        </p:spPr>
      </p:pic>
    </p:spTree>
    <p:extLst>
      <p:ext uri="{BB962C8B-B14F-4D97-AF65-F5344CB8AC3E}">
        <p14:creationId xmlns:p14="http://schemas.microsoft.com/office/powerpoint/2010/main" xmlns="" val="42754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 repeatCount="indefinite" fill="hold" display="0">
                  <p:stCondLst>
                    <p:cond delay="indefinite"/>
                  </p:stCondLst>
                  <p:endCondLst>
                    <p:cond evt="onStopAudio" delay="0">
                      <p:tgtEl>
                        <p:sldTgt/>
                      </p:tgtEl>
                    </p:cond>
                  </p:end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D86FA-72B7-902D-5401-383C6EEFCC4D}"/>
              </a:ext>
            </a:extLst>
          </p:cNvPr>
          <p:cNvSpPr>
            <a:spLocks noGrp="1"/>
          </p:cNvSpPr>
          <p:nvPr>
            <p:ph type="title"/>
          </p:nvPr>
        </p:nvSpPr>
        <p:spPr/>
        <p:txBody>
          <a:bodyPr/>
          <a:lstStyle/>
          <a:p>
            <a:r>
              <a:rPr lang="en-GB" sz="1800" b="1" kern="0" dirty="0">
                <a:effectLst/>
                <a:latin typeface="Times New Roman" panose="02020603050405020304" pitchFamily="18" charset="0"/>
              </a:rPr>
              <a:t>Conclusion</a:t>
            </a:r>
            <a:endParaRPr lang="en-IN" dirty="0"/>
          </a:p>
        </p:txBody>
      </p:sp>
      <p:sp>
        <p:nvSpPr>
          <p:cNvPr id="3" name="Content Placeholder 2">
            <a:extLst>
              <a:ext uri="{FF2B5EF4-FFF2-40B4-BE49-F238E27FC236}">
                <a16:creationId xmlns="" xmlns:a16="http://schemas.microsoft.com/office/drawing/2014/main" id="{AE856D40-7558-6DC6-C6E2-B3A1CA80F981}"/>
              </a:ext>
            </a:extLst>
          </p:cNvPr>
          <p:cNvSpPr>
            <a:spLocks noGrp="1"/>
          </p:cNvSpPr>
          <p:nvPr>
            <p:ph idx="1"/>
          </p:nvPr>
        </p:nvSpPr>
        <p:spPr/>
        <p:txBody>
          <a:bodyPr/>
          <a:lstStyle/>
          <a:p>
            <a:r>
              <a:rPr lang="en-GB" sz="1800" dirty="0">
                <a:effectLst/>
                <a:latin typeface="Times New Roman" panose="02020603050405020304" pitchFamily="18" charset="0"/>
                <a:ea typeface="Times New Roman" panose="02020603050405020304" pitchFamily="18" charset="0"/>
              </a:rPr>
              <a:t>In summary, the Travel Management System (TMS) takes a holistic set of steps to ensure that the business runs the day to day managerial activities involved in travel. </a:t>
            </a:r>
          </a:p>
          <a:p>
            <a:r>
              <a:rPr lang="en-GB" sz="1800" dirty="0">
                <a:effectLst/>
                <a:latin typeface="Times New Roman" panose="02020603050405020304" pitchFamily="18" charset="0"/>
                <a:ea typeface="Times New Roman" panose="02020603050405020304" pitchFamily="18" charset="0"/>
              </a:rPr>
              <a:t>By employing </a:t>
            </a:r>
            <a:r>
              <a:rPr lang="en-GB" sz="1800" dirty="0" err="1">
                <a:effectLst/>
                <a:latin typeface="Times New Roman" panose="02020603050405020304" pitchFamily="18" charset="0"/>
                <a:ea typeface="Times New Roman" panose="02020603050405020304" pitchFamily="18" charset="0"/>
              </a:rPr>
              <a:t>Tkinter</a:t>
            </a:r>
            <a:r>
              <a:rPr lang="en-GB" sz="1800" dirty="0">
                <a:effectLst/>
                <a:latin typeface="Times New Roman" panose="02020603050405020304" pitchFamily="18" charset="0"/>
                <a:ea typeface="Times New Roman" panose="02020603050405020304" pitchFamily="18" charset="0"/>
              </a:rPr>
              <a:t>, it provides a user interface that allows the passengers to sign-up and book trip schedules with ease. </a:t>
            </a:r>
          </a:p>
          <a:p>
            <a:r>
              <a:rPr lang="en-GB" sz="1800" dirty="0">
                <a:effectLst/>
                <a:latin typeface="Times New Roman" panose="02020603050405020304" pitchFamily="18" charset="0"/>
                <a:ea typeface="Times New Roman" panose="02020603050405020304" pitchFamily="18" charset="0"/>
              </a:rPr>
              <a:t>Users can easily process a lot of travel-related tasks thanks to a broad range of unique features, like exploring traveller base, updating their information, booking trips, and managing trip details. </a:t>
            </a:r>
            <a:endParaRPr lang="en-IN" dirty="0"/>
          </a:p>
        </p:txBody>
      </p:sp>
    </p:spTree>
    <p:extLst>
      <p:ext uri="{BB962C8B-B14F-4D97-AF65-F5344CB8AC3E}">
        <p14:creationId xmlns:p14="http://schemas.microsoft.com/office/powerpoint/2010/main" xmlns="" val="2460008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824DB-9241-D363-9928-3C676A05F900}"/>
              </a:ext>
            </a:extLst>
          </p:cNvPr>
          <p:cNvSpPr>
            <a:spLocks noGrp="1"/>
          </p:cNvSpPr>
          <p:nvPr>
            <p:ph type="title"/>
          </p:nvPr>
        </p:nvSpPr>
        <p:spPr/>
        <p:txBody>
          <a:bodyPr/>
          <a:lstStyle/>
          <a:p>
            <a:r>
              <a:rPr lang="en-GB" sz="1800" b="1" kern="0" dirty="0">
                <a:effectLst/>
                <a:latin typeface="Times New Roman" panose="02020603050405020304" pitchFamily="18" charset="0"/>
              </a:rPr>
              <a:t>Bibliography</a:t>
            </a:r>
            <a:endParaRPr lang="en-IN" dirty="0"/>
          </a:p>
        </p:txBody>
      </p:sp>
      <p:sp>
        <p:nvSpPr>
          <p:cNvPr id="3" name="Content Placeholder 2">
            <a:extLst>
              <a:ext uri="{FF2B5EF4-FFF2-40B4-BE49-F238E27FC236}">
                <a16:creationId xmlns="" xmlns:a16="http://schemas.microsoft.com/office/drawing/2014/main" id="{8455157D-9B29-E544-9BE2-94540D086A49}"/>
              </a:ext>
            </a:extLst>
          </p:cNvPr>
          <p:cNvSpPr>
            <a:spLocks noGrp="1"/>
          </p:cNvSpPr>
          <p:nvPr>
            <p:ph idx="1"/>
          </p:nvPr>
        </p:nvSpPr>
        <p:spPr/>
        <p:txBody>
          <a:bodyPr/>
          <a:lstStyle/>
          <a:p>
            <a:pPr algn="just">
              <a:lnSpc>
                <a:spcPct val="150000"/>
              </a:lnSpc>
            </a:pPr>
            <a:r>
              <a:rPr lang="en-GB" sz="1800" dirty="0">
                <a:effectLst/>
                <a:latin typeface="Times New Roman" panose="02020603050405020304" pitchFamily="18" charset="0"/>
                <a:ea typeface="Times New Roman" panose="02020603050405020304" pitchFamily="18" charset="0"/>
              </a:rPr>
              <a:t>Yu, Q. and Yuan, J., 2022. </a:t>
            </a:r>
            <a:r>
              <a:rPr lang="en-GB" sz="1800" dirty="0" err="1">
                <a:effectLst/>
                <a:latin typeface="Times New Roman" panose="02020603050405020304" pitchFamily="18" charset="0"/>
                <a:ea typeface="Times New Roman" panose="02020603050405020304" pitchFamily="18" charset="0"/>
              </a:rPr>
              <a:t>TransBigData</a:t>
            </a:r>
            <a:r>
              <a:rPr lang="en-GB" sz="1800" dirty="0">
                <a:effectLst/>
                <a:latin typeface="Times New Roman" panose="02020603050405020304" pitchFamily="18" charset="0"/>
                <a:ea typeface="Times New Roman" panose="02020603050405020304" pitchFamily="18" charset="0"/>
              </a:rPr>
              <a:t>: A Python package for transportation </a:t>
            </a:r>
            <a:r>
              <a:rPr lang="en-GB" sz="1800" dirty="0" err="1">
                <a:effectLst/>
                <a:latin typeface="Times New Roman" panose="02020603050405020304" pitchFamily="18" charset="0"/>
                <a:ea typeface="Times New Roman" panose="02020603050405020304" pitchFamily="18" charset="0"/>
              </a:rPr>
              <a:t>spatio</a:t>
            </a:r>
            <a:r>
              <a:rPr lang="en-GB" sz="1800" dirty="0">
                <a:effectLst/>
                <a:latin typeface="Times New Roman" panose="02020603050405020304" pitchFamily="18" charset="0"/>
                <a:ea typeface="Times New Roman" panose="02020603050405020304" pitchFamily="18" charset="0"/>
              </a:rPr>
              <a:t>-temporal big data processing, analysis and visualization. Journal of Open Source Software, 7(71), p.4021.</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GB" sz="1800" dirty="0" err="1">
                <a:effectLst/>
                <a:latin typeface="Times New Roman" panose="02020603050405020304" pitchFamily="18" charset="0"/>
                <a:ea typeface="Times New Roman" panose="02020603050405020304" pitchFamily="18" charset="0"/>
              </a:rPr>
              <a:t>Ghiani</a:t>
            </a:r>
            <a:r>
              <a:rPr lang="en-GB" sz="1800" dirty="0">
                <a:effectLst/>
                <a:latin typeface="Times New Roman" panose="02020603050405020304" pitchFamily="18" charset="0"/>
                <a:ea typeface="Times New Roman" panose="02020603050405020304" pitchFamily="18" charset="0"/>
              </a:rPr>
              <a:t>, G., Laporte, G. and </a:t>
            </a:r>
            <a:r>
              <a:rPr lang="en-GB" sz="1800" dirty="0" err="1">
                <a:effectLst/>
                <a:latin typeface="Times New Roman" panose="02020603050405020304" pitchFamily="18" charset="0"/>
                <a:ea typeface="Times New Roman" panose="02020603050405020304" pitchFamily="18" charset="0"/>
              </a:rPr>
              <a:t>Musmanno</a:t>
            </a:r>
            <a:r>
              <a:rPr lang="en-GB" sz="1800" dirty="0">
                <a:effectLst/>
                <a:latin typeface="Times New Roman" panose="02020603050405020304" pitchFamily="18" charset="0"/>
                <a:ea typeface="Times New Roman" panose="02020603050405020304" pitchFamily="18" charset="0"/>
              </a:rPr>
              <a:t>, R., 2022. Introduction to Logistics Systems Management: With Microsoft Excel and Python Examples. John Wiley &amp; Sons.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GB" sz="1800" dirty="0">
                <a:effectLst/>
                <a:latin typeface="Times New Roman" panose="02020603050405020304" pitchFamily="18" charset="0"/>
                <a:ea typeface="Times New Roman" panose="02020603050405020304" pitchFamily="18" charset="0"/>
              </a:rPr>
              <a:t>Sun, G., 2020. Symmetry analysis in </a:t>
            </a:r>
            <a:r>
              <a:rPr lang="en-GB" sz="1800" dirty="0" err="1">
                <a:effectLst/>
                <a:latin typeface="Times New Roman" panose="02020603050405020304" pitchFamily="18" charset="0"/>
                <a:ea typeface="Times New Roman" panose="02020603050405020304" pitchFamily="18" charset="0"/>
              </a:rPr>
              <a:t>analyzing</a:t>
            </a:r>
            <a:r>
              <a:rPr lang="en-GB" sz="1800" dirty="0">
                <a:effectLst/>
                <a:latin typeface="Times New Roman" panose="02020603050405020304" pitchFamily="18" charset="0"/>
                <a:ea typeface="Times New Roman" panose="02020603050405020304" pitchFamily="18" charset="0"/>
              </a:rPr>
              <a:t> cognitive and emotional attitudes for tourism consumers by applying artificial intelligence python technology. Symmetry, 12(4), p.606.</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xmlns="" val="2114150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DFA18F-5A8A-B3A8-CD2B-FCFFC2833131}"/>
              </a:ext>
            </a:extLst>
          </p:cNvPr>
          <p:cNvSpPr>
            <a:spLocks noGrp="1"/>
          </p:cNvSpPr>
          <p:nvPr>
            <p:ph type="title"/>
          </p:nvPr>
        </p:nvSpPr>
        <p:spPr/>
        <p:txBody>
          <a:bodyPr/>
          <a:lstStyle/>
          <a:p>
            <a:r>
              <a:rPr lang="en-GB" sz="1800" b="1" kern="0" dirty="0">
                <a:effectLst/>
                <a:latin typeface="Times New Roman" panose="02020603050405020304" pitchFamily="18" charset="0"/>
              </a:rPr>
              <a:t>Introduction</a:t>
            </a:r>
            <a:endParaRPr lang="en-IN" dirty="0"/>
          </a:p>
        </p:txBody>
      </p:sp>
      <p:sp>
        <p:nvSpPr>
          <p:cNvPr id="3" name="Content Placeholder 2">
            <a:extLst>
              <a:ext uri="{FF2B5EF4-FFF2-40B4-BE49-F238E27FC236}">
                <a16:creationId xmlns="" xmlns:a16="http://schemas.microsoft.com/office/drawing/2014/main" id="{3DA83721-8522-B6EC-AE8F-16DF286947F4}"/>
              </a:ext>
            </a:extLst>
          </p:cNvPr>
          <p:cNvSpPr>
            <a:spLocks noGrp="1"/>
          </p:cNvSpPr>
          <p:nvPr>
            <p:ph idx="1"/>
          </p:nvPr>
        </p:nvSpPr>
        <p:spPr/>
        <p:txBody>
          <a:bodyPr/>
          <a:lstStyle/>
          <a:p>
            <a:r>
              <a:rPr lang="en-GB" sz="1800" dirty="0">
                <a:effectLst/>
                <a:latin typeface="Times New Roman" panose="02020603050405020304" pitchFamily="18" charset="0"/>
                <a:ea typeface="Times New Roman" panose="02020603050405020304" pitchFamily="18" charset="0"/>
              </a:rPr>
              <a:t>The project that replaces the paper-based one aims to embed the TMS to modernize the Solent Trips operations. </a:t>
            </a:r>
          </a:p>
          <a:p>
            <a:r>
              <a:rPr lang="en-GB" sz="1800" dirty="0">
                <a:effectLst/>
                <a:latin typeface="Times New Roman" panose="02020603050405020304" pitchFamily="18" charset="0"/>
                <a:ea typeface="Times New Roman" panose="02020603050405020304" pitchFamily="18" charset="0"/>
              </a:rPr>
              <a:t>Rather, it will pull all trip-related work together, improve the staff-</a:t>
            </a:r>
            <a:r>
              <a:rPr lang="en-GB" sz="1800" dirty="0" err="1">
                <a:effectLst/>
                <a:latin typeface="Times New Roman" panose="02020603050405020304" pitchFamily="18" charset="0"/>
                <a:ea typeface="Times New Roman" panose="02020603050405020304" pitchFamily="18" charset="0"/>
              </a:rPr>
              <a:t>traveler's</a:t>
            </a:r>
            <a:r>
              <a:rPr lang="en-GB" sz="1800" dirty="0">
                <a:effectLst/>
                <a:latin typeface="Times New Roman" panose="02020603050405020304" pitchFamily="18" charset="0"/>
                <a:ea typeface="Times New Roman" panose="02020603050405020304" pitchFamily="18" charset="0"/>
              </a:rPr>
              <a:t> communication, and simplify the trip management processes in order to overcome the challenges of travel management by the company. </a:t>
            </a:r>
          </a:p>
          <a:p>
            <a:r>
              <a:rPr lang="en-GB" sz="1800" dirty="0">
                <a:effectLst/>
                <a:latin typeface="Times New Roman" panose="02020603050405020304" pitchFamily="18" charset="0"/>
                <a:ea typeface="Times New Roman" panose="02020603050405020304" pitchFamily="18" charset="0"/>
              </a:rPr>
              <a:t>For the trip coordinator, manager, and administrators, as well as the base trip leg, the trip, and the </a:t>
            </a:r>
            <a:r>
              <a:rPr lang="en-GB" sz="1800" dirty="0" err="1">
                <a:effectLst/>
                <a:latin typeface="Times New Roman" panose="02020603050405020304" pitchFamily="18" charset="0"/>
                <a:ea typeface="Times New Roman" panose="02020603050405020304" pitchFamily="18" charset="0"/>
              </a:rPr>
              <a:t>traveler</a:t>
            </a:r>
            <a:r>
              <a:rPr lang="en-GB" sz="1800" dirty="0">
                <a:effectLst/>
                <a:latin typeface="Times New Roman" panose="02020603050405020304" pitchFamily="18" charset="0"/>
                <a:ea typeface="Times New Roman" panose="02020603050405020304" pitchFamily="18" charset="0"/>
              </a:rPr>
              <a:t> management should be one of the primary functional requirements. </a:t>
            </a:r>
            <a:endParaRPr lang="en-IN" dirty="0"/>
          </a:p>
        </p:txBody>
      </p:sp>
    </p:spTree>
    <p:extLst>
      <p:ext uri="{BB962C8B-B14F-4D97-AF65-F5344CB8AC3E}">
        <p14:creationId xmlns:p14="http://schemas.microsoft.com/office/powerpoint/2010/main" xmlns="" val="730600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F9C847-192F-0CCA-F5CD-C7200C6A24C6}"/>
              </a:ext>
            </a:extLst>
          </p:cNvPr>
          <p:cNvSpPr>
            <a:spLocks noGrp="1"/>
          </p:cNvSpPr>
          <p:nvPr>
            <p:ph type="title"/>
          </p:nvPr>
        </p:nvSpPr>
        <p:spPr/>
        <p:txBody>
          <a:bodyPr/>
          <a:lstStyle/>
          <a:p>
            <a:r>
              <a:rPr lang="en-GB" sz="1800" b="1" kern="0" dirty="0">
                <a:effectLst/>
                <a:latin typeface="Times New Roman" panose="02020603050405020304" pitchFamily="18" charset="0"/>
              </a:rPr>
              <a:t>System Architecture</a:t>
            </a:r>
            <a:endParaRPr lang="en-IN" dirty="0"/>
          </a:p>
        </p:txBody>
      </p:sp>
      <p:sp>
        <p:nvSpPr>
          <p:cNvPr id="3" name="Content Placeholder 2">
            <a:extLst>
              <a:ext uri="{FF2B5EF4-FFF2-40B4-BE49-F238E27FC236}">
                <a16:creationId xmlns="" xmlns:a16="http://schemas.microsoft.com/office/drawing/2014/main" id="{2CF9F8C3-713F-4285-0DEA-C0E0E1C4A853}"/>
              </a:ext>
            </a:extLst>
          </p:cNvPr>
          <p:cNvSpPr>
            <a:spLocks noGrp="1"/>
          </p:cNvSpPr>
          <p:nvPr>
            <p:ph idx="1"/>
          </p:nvPr>
        </p:nvSpPr>
        <p:spPr/>
        <p:txBody>
          <a:bodyPr/>
          <a:lstStyle/>
          <a:p>
            <a:r>
              <a:rPr lang="en-GB" sz="1800" dirty="0">
                <a:effectLst/>
                <a:latin typeface="Times New Roman" panose="02020603050405020304" pitchFamily="18" charset="0"/>
                <a:ea typeface="Times New Roman" panose="02020603050405020304" pitchFamily="18" charset="0"/>
              </a:rPr>
              <a:t>The system architecture consists of three main parts: Traveller Management, Trip Description, and Login &amp; Registration functionalities. </a:t>
            </a:r>
          </a:p>
          <a:p>
            <a:r>
              <a:rPr lang="en-GB" sz="1800" dirty="0">
                <a:effectLst/>
                <a:latin typeface="Times New Roman" panose="02020603050405020304" pitchFamily="18" charset="0"/>
                <a:ea typeface="Times New Roman" panose="02020603050405020304" pitchFamily="18" charset="0"/>
              </a:rPr>
              <a:t>These features make the use of the hotel booking application very convenient for consumers. Authentication and new account creating are to be performed in the Login &amp; Registration component. </a:t>
            </a:r>
          </a:p>
          <a:p>
            <a:r>
              <a:rPr lang="en-GB" sz="1800" dirty="0">
                <a:effectLst/>
                <a:latin typeface="Times New Roman" panose="02020603050405020304" pitchFamily="18" charset="0"/>
                <a:ea typeface="Times New Roman" panose="02020603050405020304" pitchFamily="18" charset="0"/>
              </a:rPr>
              <a:t>Members can begin the session by either creating an account or logging in with their login information. Users will be granted access to the system's functionalities only and they will be able to do that when they successfully log in. </a:t>
            </a:r>
            <a:endParaRPr lang="en-IN" dirty="0"/>
          </a:p>
        </p:txBody>
      </p:sp>
    </p:spTree>
    <p:extLst>
      <p:ext uri="{BB962C8B-B14F-4D97-AF65-F5344CB8AC3E}">
        <p14:creationId xmlns:p14="http://schemas.microsoft.com/office/powerpoint/2010/main" xmlns="" val="2542957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5F5FD5-1819-CF52-4D41-BB4E9E77EF16}"/>
              </a:ext>
            </a:extLst>
          </p:cNvPr>
          <p:cNvSpPr>
            <a:spLocks noGrp="1"/>
          </p:cNvSpPr>
          <p:nvPr>
            <p:ph type="title"/>
          </p:nvPr>
        </p:nvSpPr>
        <p:spPr/>
        <p:txBody>
          <a:bodyPr/>
          <a:lstStyle/>
          <a:p>
            <a:r>
              <a:rPr lang="en-GB" sz="1800" b="1" kern="0" dirty="0">
                <a:effectLst/>
                <a:latin typeface="Times New Roman" panose="02020603050405020304" pitchFamily="18" charset="0"/>
              </a:rPr>
              <a:t>UML Diagrams</a:t>
            </a:r>
            <a:endParaRPr lang="en-IN" dirty="0"/>
          </a:p>
        </p:txBody>
      </p:sp>
      <p:sp>
        <p:nvSpPr>
          <p:cNvPr id="3" name="Content Placeholder 2">
            <a:extLst>
              <a:ext uri="{FF2B5EF4-FFF2-40B4-BE49-F238E27FC236}">
                <a16:creationId xmlns="" xmlns:a16="http://schemas.microsoft.com/office/drawing/2014/main" id="{EBD5F973-F07E-CE03-AA1D-7BC87D55F901}"/>
              </a:ext>
            </a:extLst>
          </p:cNvPr>
          <p:cNvSpPr>
            <a:spLocks noGrp="1"/>
          </p:cNvSpPr>
          <p:nvPr>
            <p:ph idx="1"/>
          </p:nvPr>
        </p:nvSpPr>
        <p:spPr>
          <a:xfrm>
            <a:off x="1451580" y="2015732"/>
            <a:ext cx="4383164" cy="3450613"/>
          </a:xfrm>
        </p:spPr>
        <p:txBody>
          <a:bodyPr>
            <a:normAutofit lnSpcReduction="10000"/>
          </a:bodyPr>
          <a:lstStyle/>
          <a:p>
            <a:r>
              <a:rPr lang="en-GB" sz="1800" dirty="0">
                <a:effectLst/>
                <a:latin typeface="Times New Roman" panose="02020603050405020304" pitchFamily="18" charset="0"/>
                <a:ea typeface="Times New Roman" panose="02020603050405020304" pitchFamily="18" charset="0"/>
              </a:rPr>
              <a:t>The given figure shows the travel management system (TMS) class diagram which illustrates how components of the system are interacting and exchanging.</a:t>
            </a:r>
          </a:p>
          <a:p>
            <a:r>
              <a:rPr lang="en-GB" sz="1800" dirty="0">
                <a:effectLst/>
                <a:latin typeface="Times New Roman" panose="02020603050405020304" pitchFamily="18" charset="0"/>
                <a:ea typeface="Times New Roman" panose="02020603050405020304" pitchFamily="18" charset="0"/>
              </a:rPr>
              <a:t> A number of important classes make up the system: Booking, Home, Login, User, Trip, and Traveler. </a:t>
            </a:r>
          </a:p>
          <a:p>
            <a:r>
              <a:rPr lang="en-GB" sz="1800" dirty="0">
                <a:effectLst/>
                <a:latin typeface="Times New Roman" panose="02020603050405020304" pitchFamily="18" charset="0"/>
                <a:ea typeface="Times New Roman" panose="02020603050405020304" pitchFamily="18" charset="0"/>
              </a:rPr>
              <a:t>All courses possess the specified operations that are relevant to different system components.</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image9.jpg">
            <a:extLst>
              <a:ext uri="{FF2B5EF4-FFF2-40B4-BE49-F238E27FC236}">
                <a16:creationId xmlns="" xmlns:a16="http://schemas.microsoft.com/office/drawing/2014/main" id="{043C55D8-A92C-FBEC-5A8B-5DE4ED3A6168}"/>
              </a:ext>
            </a:extLst>
          </p:cNvPr>
          <p:cNvPicPr/>
          <p:nvPr/>
        </p:nvPicPr>
        <p:blipFill>
          <a:blip r:embed="rId2"/>
          <a:srcRect/>
          <a:stretch>
            <a:fillRect/>
          </a:stretch>
        </p:blipFill>
        <p:spPr>
          <a:xfrm>
            <a:off x="6357258" y="2113190"/>
            <a:ext cx="4701540" cy="3676650"/>
          </a:xfrm>
          <a:prstGeom prst="rect">
            <a:avLst/>
          </a:prstGeom>
          <a:ln w="12700">
            <a:solidFill>
              <a:srgbClr val="000000"/>
            </a:solidFill>
            <a:prstDash val="solid"/>
          </a:ln>
        </p:spPr>
      </p:pic>
    </p:spTree>
    <p:extLst>
      <p:ext uri="{BB962C8B-B14F-4D97-AF65-F5344CB8AC3E}">
        <p14:creationId xmlns:p14="http://schemas.microsoft.com/office/powerpoint/2010/main" xmlns="" val="39406504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BB0E55-57AE-E684-236F-65CFEA334A8B}"/>
              </a:ext>
            </a:extLst>
          </p:cNvPr>
          <p:cNvSpPr>
            <a:spLocks noGrp="1"/>
          </p:cNvSpPr>
          <p:nvPr>
            <p:ph type="title"/>
          </p:nvPr>
        </p:nvSpPr>
        <p:spPr/>
        <p:txBody>
          <a:bodyPr/>
          <a:lstStyle/>
          <a:p>
            <a:r>
              <a:rPr lang="en-GB" sz="1800" b="1" dirty="0">
                <a:effectLst/>
                <a:latin typeface="Times New Roman" panose="02020603050405020304" pitchFamily="18" charset="0"/>
                <a:ea typeface="Times New Roman" panose="02020603050405020304" pitchFamily="18" charset="0"/>
              </a:rPr>
              <a:t>Use case diagram</a:t>
            </a:r>
            <a:endParaRPr lang="en-IN" dirty="0"/>
          </a:p>
        </p:txBody>
      </p:sp>
      <p:sp>
        <p:nvSpPr>
          <p:cNvPr id="3" name="Content Placeholder 2">
            <a:extLst>
              <a:ext uri="{FF2B5EF4-FFF2-40B4-BE49-F238E27FC236}">
                <a16:creationId xmlns="" xmlns:a16="http://schemas.microsoft.com/office/drawing/2014/main" id="{9885C162-CCEC-9A2F-54F4-FFB1CB709D7E}"/>
              </a:ext>
            </a:extLst>
          </p:cNvPr>
          <p:cNvSpPr>
            <a:spLocks noGrp="1"/>
          </p:cNvSpPr>
          <p:nvPr>
            <p:ph idx="1"/>
          </p:nvPr>
        </p:nvSpPr>
        <p:spPr>
          <a:xfrm>
            <a:off x="1451580" y="2015732"/>
            <a:ext cx="4470250" cy="3450613"/>
          </a:xfrm>
        </p:spPr>
        <p:txBody>
          <a:bodyPr>
            <a:normAutofit fontScale="85000" lnSpcReduction="10000"/>
          </a:bodyPr>
          <a:lstStyle/>
          <a:p>
            <a:r>
              <a:rPr lang="en-GB" sz="1800" dirty="0">
                <a:effectLst/>
                <a:latin typeface="Times New Roman" panose="02020603050405020304" pitchFamily="18" charset="0"/>
                <a:ea typeface="Times New Roman" panose="02020603050405020304" pitchFamily="18" charset="0"/>
              </a:rPr>
              <a:t>A use case diagram for a travel management system illustrates various ways actors of the system are involved. </a:t>
            </a:r>
          </a:p>
          <a:p>
            <a:r>
              <a:rPr lang="en-GB" sz="1800" dirty="0">
                <a:effectLst/>
                <a:latin typeface="Times New Roman" panose="02020603050405020304" pitchFamily="18" charset="0"/>
                <a:ea typeface="Times New Roman" panose="02020603050405020304" pitchFamily="18" charset="0"/>
              </a:rPr>
              <a:t>Use cases are the features or services that the system offers, while actors represent participants who use or integrate with the system.</a:t>
            </a:r>
          </a:p>
          <a:p>
            <a:r>
              <a:rPr lang="en-GB" sz="1800" dirty="0">
                <a:effectLst/>
                <a:latin typeface="Times New Roman" panose="02020603050405020304" pitchFamily="18" charset="0"/>
                <a:ea typeface="Times New Roman" panose="02020603050405020304" pitchFamily="18" charset="0"/>
              </a:rPr>
              <a:t> "T" and "System User" are considered to be the main actors in this travel management system. </a:t>
            </a:r>
          </a:p>
          <a:p>
            <a:r>
              <a:rPr lang="en-GB" sz="1800" dirty="0">
                <a:effectLst/>
                <a:latin typeface="Times New Roman" panose="02020603050405020304" pitchFamily="18" charset="0"/>
                <a:ea typeface="Times New Roman" panose="02020603050405020304" pitchFamily="18" charset="0"/>
              </a:rPr>
              <a:t>The System Users can be either staff members or administrators. </a:t>
            </a:r>
            <a:endParaRPr lang="en-IN" dirty="0"/>
          </a:p>
        </p:txBody>
      </p:sp>
      <p:pic>
        <p:nvPicPr>
          <p:cNvPr id="4" name="image14.png">
            <a:extLst>
              <a:ext uri="{FF2B5EF4-FFF2-40B4-BE49-F238E27FC236}">
                <a16:creationId xmlns="" xmlns:a16="http://schemas.microsoft.com/office/drawing/2014/main" id="{F88A4CAC-1495-5FD2-71C7-36806DFC31CE}"/>
              </a:ext>
            </a:extLst>
          </p:cNvPr>
          <p:cNvPicPr/>
          <p:nvPr/>
        </p:nvPicPr>
        <p:blipFill>
          <a:blip r:embed="rId2"/>
          <a:srcRect/>
          <a:stretch>
            <a:fillRect/>
          </a:stretch>
        </p:blipFill>
        <p:spPr>
          <a:xfrm>
            <a:off x="6253217" y="1981200"/>
            <a:ext cx="4470250" cy="3450613"/>
          </a:xfrm>
          <a:prstGeom prst="rect">
            <a:avLst/>
          </a:prstGeom>
          <a:ln/>
        </p:spPr>
      </p:pic>
    </p:spTree>
    <p:extLst>
      <p:ext uri="{BB962C8B-B14F-4D97-AF65-F5344CB8AC3E}">
        <p14:creationId xmlns:p14="http://schemas.microsoft.com/office/powerpoint/2010/main" xmlns="" val="2324468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BC24C2-1392-B71E-B8A3-BE49B3F94A94}"/>
              </a:ext>
            </a:extLst>
          </p:cNvPr>
          <p:cNvSpPr>
            <a:spLocks noGrp="1"/>
          </p:cNvSpPr>
          <p:nvPr>
            <p:ph type="title"/>
          </p:nvPr>
        </p:nvSpPr>
        <p:spPr/>
        <p:txBody>
          <a:bodyPr/>
          <a:lstStyle/>
          <a:p>
            <a:r>
              <a:rPr lang="en-GB" sz="1800" b="1" dirty="0">
                <a:effectLst/>
                <a:latin typeface="Times New Roman" panose="02020603050405020304" pitchFamily="18" charset="0"/>
                <a:ea typeface="Times New Roman" panose="02020603050405020304" pitchFamily="18" charset="0"/>
              </a:rPr>
              <a:t>Robustness diagram</a:t>
            </a:r>
            <a:endParaRPr lang="en-IN" dirty="0"/>
          </a:p>
        </p:txBody>
      </p:sp>
      <p:sp>
        <p:nvSpPr>
          <p:cNvPr id="3" name="Content Placeholder 2">
            <a:extLst>
              <a:ext uri="{FF2B5EF4-FFF2-40B4-BE49-F238E27FC236}">
                <a16:creationId xmlns="" xmlns:a16="http://schemas.microsoft.com/office/drawing/2014/main" id="{7EFD1255-A383-62FF-E1BF-14BF54414F43}"/>
              </a:ext>
            </a:extLst>
          </p:cNvPr>
          <p:cNvSpPr>
            <a:spLocks noGrp="1"/>
          </p:cNvSpPr>
          <p:nvPr>
            <p:ph idx="1"/>
          </p:nvPr>
        </p:nvSpPr>
        <p:spPr>
          <a:xfrm>
            <a:off x="1451580" y="2015732"/>
            <a:ext cx="3544964" cy="3450613"/>
          </a:xfrm>
        </p:spPr>
        <p:txBody>
          <a:bodyPr>
            <a:normAutofit fontScale="92500" lnSpcReduction="10000"/>
          </a:bodyPr>
          <a:lstStyle/>
          <a:p>
            <a:r>
              <a:rPr lang="en-GB" sz="1800" dirty="0">
                <a:effectLst/>
                <a:latin typeface="Times New Roman" panose="02020603050405020304" pitchFamily="18" charset="0"/>
                <a:ea typeface="Times New Roman" panose="02020603050405020304" pitchFamily="18" charset="0"/>
              </a:rPr>
              <a:t>The system provides these use cases to meet the needs of actors which themselves are "Make bookings," "Update Traveller Info," "Manage Trips," and "Search Trip Details. " </a:t>
            </a:r>
          </a:p>
          <a:p>
            <a:r>
              <a:rPr lang="en-GB" sz="1800" dirty="0">
                <a:effectLst/>
                <a:latin typeface="Times New Roman" panose="02020603050405020304" pitchFamily="18" charset="0"/>
                <a:ea typeface="Times New Roman" panose="02020603050405020304" pitchFamily="18" charset="0"/>
              </a:rPr>
              <a:t>Visualization of the system's functional requirements and interaction among the various components is carried out using use case diagram in the use case diagram.</a:t>
            </a:r>
          </a:p>
          <a:p>
            <a:endParaRPr lang="en-IN" dirty="0"/>
          </a:p>
        </p:txBody>
      </p:sp>
      <p:pic>
        <p:nvPicPr>
          <p:cNvPr id="4" name="image15.png">
            <a:extLst>
              <a:ext uri="{FF2B5EF4-FFF2-40B4-BE49-F238E27FC236}">
                <a16:creationId xmlns="" xmlns:a16="http://schemas.microsoft.com/office/drawing/2014/main" id="{E080CCA7-2328-AEE0-C8AF-CA6A96CED833}"/>
              </a:ext>
            </a:extLst>
          </p:cNvPr>
          <p:cNvPicPr/>
          <p:nvPr/>
        </p:nvPicPr>
        <p:blipFill>
          <a:blip r:embed="rId3"/>
          <a:srcRect/>
          <a:stretch>
            <a:fillRect/>
          </a:stretch>
        </p:blipFill>
        <p:spPr>
          <a:xfrm>
            <a:off x="5625419" y="2119086"/>
            <a:ext cx="5730875" cy="3708400"/>
          </a:xfrm>
          <a:prstGeom prst="rect">
            <a:avLst/>
          </a:prstGeom>
          <a:ln w="12700">
            <a:solidFill>
              <a:srgbClr val="000000"/>
            </a:solidFill>
            <a:prstDash val="solid"/>
          </a:ln>
        </p:spPr>
      </p:pic>
    </p:spTree>
    <p:extLst>
      <p:ext uri="{BB962C8B-B14F-4D97-AF65-F5344CB8AC3E}">
        <p14:creationId xmlns:p14="http://schemas.microsoft.com/office/powerpoint/2010/main" xmlns="" val="753735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A85DD6-4A80-B569-6EC7-33712C8A05A1}"/>
              </a:ext>
            </a:extLst>
          </p:cNvPr>
          <p:cNvSpPr>
            <a:spLocks noGrp="1"/>
          </p:cNvSpPr>
          <p:nvPr>
            <p:ph type="title"/>
          </p:nvPr>
        </p:nvSpPr>
        <p:spPr/>
        <p:txBody>
          <a:bodyPr/>
          <a:lstStyle/>
          <a:p>
            <a:r>
              <a:rPr lang="en-GB" sz="1800" b="1" kern="0" dirty="0">
                <a:effectLst/>
                <a:latin typeface="Times New Roman" panose="02020603050405020304" pitchFamily="18" charset="0"/>
              </a:rPr>
              <a:t>Software Development Process</a:t>
            </a:r>
            <a:endParaRPr lang="en-IN" dirty="0"/>
          </a:p>
        </p:txBody>
      </p:sp>
      <p:sp>
        <p:nvSpPr>
          <p:cNvPr id="3" name="Content Placeholder 2">
            <a:extLst>
              <a:ext uri="{FF2B5EF4-FFF2-40B4-BE49-F238E27FC236}">
                <a16:creationId xmlns="" xmlns:a16="http://schemas.microsoft.com/office/drawing/2014/main" id="{BE5AE3B6-891C-6D2E-0275-1EAEB7532EE2}"/>
              </a:ext>
            </a:extLst>
          </p:cNvPr>
          <p:cNvSpPr>
            <a:spLocks noGrp="1"/>
          </p:cNvSpPr>
          <p:nvPr>
            <p:ph idx="1"/>
          </p:nvPr>
        </p:nvSpPr>
        <p:spPr>
          <a:xfrm>
            <a:off x="1451579" y="2015732"/>
            <a:ext cx="4644421" cy="3450613"/>
          </a:xfrm>
        </p:spPr>
        <p:txBody>
          <a:bodyPr>
            <a:normAutofit fontScale="85000" lnSpcReduction="10000"/>
          </a:bodyPr>
          <a:lstStyle/>
          <a:p>
            <a:r>
              <a:rPr lang="en-GB" sz="1800" dirty="0">
                <a:effectLst/>
                <a:latin typeface="Times New Roman" panose="02020603050405020304" pitchFamily="18" charset="0"/>
                <a:ea typeface="Times New Roman" panose="02020603050405020304" pitchFamily="18" charset="0"/>
              </a:rPr>
              <a:t>This program involves </a:t>
            </a:r>
            <a:r>
              <a:rPr lang="en-GB" sz="1800" dirty="0" err="1">
                <a:effectLst/>
                <a:latin typeface="Times New Roman" panose="02020603050405020304" pitchFamily="18" charset="0"/>
                <a:ea typeface="Times New Roman" panose="02020603050405020304" pitchFamily="18" charset="0"/>
              </a:rPr>
              <a:t>Tkinter</a:t>
            </a:r>
            <a:r>
              <a:rPr lang="en-GB" sz="1800" dirty="0">
                <a:effectLst/>
                <a:latin typeface="Times New Roman" panose="02020603050405020304" pitchFamily="18" charset="0"/>
                <a:ea typeface="Times New Roman" panose="02020603050405020304" pitchFamily="18" charset="0"/>
              </a:rPr>
              <a:t> to define a class called Booking in a Travel Management Systems hardware. </a:t>
            </a:r>
          </a:p>
          <a:p>
            <a:r>
              <a:rPr lang="en-GB" sz="1800" dirty="0">
                <a:effectLst/>
                <a:latin typeface="Times New Roman" panose="02020603050405020304" pitchFamily="18" charset="0"/>
                <a:ea typeface="Times New Roman" panose="02020603050405020304" pitchFamily="18" charset="0"/>
              </a:rPr>
              <a:t>The pops-up interface section of a GUI features booking forms, including destination selection, car selection, and contact detail requirements, pickup and drop locations. </a:t>
            </a:r>
          </a:p>
          <a:p>
            <a:r>
              <a:rPr lang="en-GB" sz="1800" dirty="0">
                <a:effectLst/>
                <a:latin typeface="Times New Roman" panose="02020603050405020304" pitchFamily="18" charset="0"/>
                <a:ea typeface="Times New Roman" panose="02020603050405020304" pitchFamily="18" charset="0"/>
              </a:rPr>
              <a:t>Moreover, it has </a:t>
            </a:r>
            <a:r>
              <a:rPr lang="en-GB" sz="1800" dirty="0" err="1">
                <a:effectLst/>
                <a:latin typeface="Times New Roman" panose="02020603050405020304" pitchFamily="18" charset="0"/>
                <a:ea typeface="Times New Roman" panose="02020603050405020304" pitchFamily="18" charset="0"/>
              </a:rPr>
              <a:t>combobox</a:t>
            </a:r>
            <a:r>
              <a:rPr lang="en-GB" sz="1800" dirty="0">
                <a:effectLst/>
                <a:latin typeface="Times New Roman" panose="02020603050405020304" pitchFamily="18" charset="0"/>
                <a:ea typeface="Times New Roman" panose="02020603050405020304" pitchFamily="18" charset="0"/>
              </a:rPr>
              <a:t> that can select a mode of transport. For instance, the class contains methods to display message boxes conveying the fact that features to be incorporated at addition and insertion of booking data. </a:t>
            </a:r>
            <a:endParaRPr lang="en-IN" dirty="0"/>
          </a:p>
        </p:txBody>
      </p:sp>
      <p:pic>
        <p:nvPicPr>
          <p:cNvPr id="4" name="image2.png">
            <a:extLst>
              <a:ext uri="{FF2B5EF4-FFF2-40B4-BE49-F238E27FC236}">
                <a16:creationId xmlns="" xmlns:a16="http://schemas.microsoft.com/office/drawing/2014/main" id="{7001988A-8FB1-9154-A2B1-00BA8BE52212}"/>
              </a:ext>
            </a:extLst>
          </p:cNvPr>
          <p:cNvPicPr/>
          <p:nvPr/>
        </p:nvPicPr>
        <p:blipFill>
          <a:blip r:embed="rId3"/>
          <a:srcRect/>
          <a:stretch>
            <a:fillRect/>
          </a:stretch>
        </p:blipFill>
        <p:spPr>
          <a:xfrm>
            <a:off x="6253216" y="2015732"/>
            <a:ext cx="5730875" cy="3517900"/>
          </a:xfrm>
          <a:prstGeom prst="rect">
            <a:avLst/>
          </a:prstGeom>
          <a:ln/>
        </p:spPr>
      </p:pic>
    </p:spTree>
    <p:extLst>
      <p:ext uri="{BB962C8B-B14F-4D97-AF65-F5344CB8AC3E}">
        <p14:creationId xmlns:p14="http://schemas.microsoft.com/office/powerpoint/2010/main" xmlns="" val="3984548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75B9C6-E2C2-E12B-085C-02AAEA771EB6}"/>
              </a:ext>
            </a:extLst>
          </p:cNvPr>
          <p:cNvSpPr>
            <a:spLocks noGrp="1"/>
          </p:cNvSpPr>
          <p:nvPr>
            <p:ph type="title"/>
          </p:nvPr>
        </p:nvSpPr>
        <p:spPr/>
        <p:txBody>
          <a:bodyPr/>
          <a:lstStyle/>
          <a:p>
            <a:r>
              <a:rPr lang="en-GB" sz="1800" b="1" dirty="0">
                <a:effectLst/>
                <a:latin typeface="Times New Roman" panose="02020603050405020304" pitchFamily="18" charset="0"/>
                <a:ea typeface="Times New Roman" panose="02020603050405020304" pitchFamily="18" charset="0"/>
              </a:rPr>
              <a:t>registration class</a:t>
            </a:r>
            <a:endParaRPr lang="en-IN" dirty="0"/>
          </a:p>
        </p:txBody>
      </p:sp>
      <p:sp>
        <p:nvSpPr>
          <p:cNvPr id="3" name="Content Placeholder 2">
            <a:extLst>
              <a:ext uri="{FF2B5EF4-FFF2-40B4-BE49-F238E27FC236}">
                <a16:creationId xmlns="" xmlns:a16="http://schemas.microsoft.com/office/drawing/2014/main" id="{D889CFB6-3A6B-87BC-7565-A592A4CEF9A0}"/>
              </a:ext>
            </a:extLst>
          </p:cNvPr>
          <p:cNvSpPr>
            <a:spLocks noGrp="1"/>
          </p:cNvSpPr>
          <p:nvPr>
            <p:ph idx="1"/>
          </p:nvPr>
        </p:nvSpPr>
        <p:spPr>
          <a:xfrm>
            <a:off x="1451580" y="2015732"/>
            <a:ext cx="3817106" cy="3450613"/>
          </a:xfrm>
        </p:spPr>
        <p:txBody>
          <a:bodyPr>
            <a:normAutofit fontScale="77500" lnSpcReduction="20000"/>
          </a:bodyPr>
          <a:lstStyle/>
          <a:p>
            <a:r>
              <a:rPr lang="en-GB" sz="1800" dirty="0">
                <a:effectLst/>
                <a:latin typeface="Times New Roman" panose="02020603050405020304" pitchFamily="18" charset="0"/>
                <a:ea typeface="Times New Roman" panose="02020603050405020304" pitchFamily="18" charset="0"/>
              </a:rPr>
              <a:t>This code the </a:t>
            </a:r>
            <a:r>
              <a:rPr lang="en-GB" sz="1800" dirty="0" err="1">
                <a:effectLst/>
                <a:latin typeface="Times New Roman" panose="02020603050405020304" pitchFamily="18" charset="0"/>
                <a:ea typeface="Times New Roman" panose="02020603050405020304" pitchFamily="18" charset="0"/>
              </a:rPr>
              <a:t>Tkinter</a:t>
            </a:r>
            <a:r>
              <a:rPr lang="en-GB" sz="1800" dirty="0">
                <a:effectLst/>
                <a:latin typeface="Times New Roman" panose="02020603050405020304" pitchFamily="18" charset="0"/>
                <a:ea typeface="Times New Roman" panose="02020603050405020304" pitchFamily="18" charset="0"/>
              </a:rPr>
              <a:t> syntax creates an interface used for travel management system registration.</a:t>
            </a:r>
          </a:p>
          <a:p>
            <a:r>
              <a:rPr lang="en-GB" sz="1800" dirty="0">
                <a:effectLst/>
                <a:latin typeface="Times New Roman" panose="02020603050405020304" pitchFamily="18" charset="0"/>
                <a:ea typeface="Times New Roman" panose="02020603050405020304" pitchFamily="18" charset="0"/>
              </a:rPr>
              <a:t> Here it is a frame with the title and picture heading. </a:t>
            </a:r>
          </a:p>
          <a:p>
            <a:r>
              <a:rPr lang="en-GB" sz="1800" dirty="0">
                <a:effectLst/>
                <a:latin typeface="Times New Roman" panose="02020603050405020304" pitchFamily="18" charset="0"/>
                <a:ea typeface="Times New Roman" panose="02020603050405020304" pitchFamily="18" charset="0"/>
              </a:rPr>
              <a:t>It uses textboxes and combo boxes for the purpose of containing fields where the details of the tourist like name, address, contact, and ID are being included inside manage frames. </a:t>
            </a:r>
          </a:p>
          <a:p>
            <a:r>
              <a:rPr lang="en-GB" sz="1800" dirty="0">
                <a:effectLst/>
                <a:latin typeface="Times New Roman" panose="02020603050405020304" pitchFamily="18" charset="0"/>
                <a:ea typeface="Times New Roman" panose="02020603050405020304" pitchFamily="18" charset="0"/>
              </a:rPr>
              <a:t>On the submission of the button, there is a good chance of another Python script in the subprocess being launched mostly for the processing of the registration data. </a:t>
            </a:r>
            <a:endParaRPr lang="en-IN" dirty="0"/>
          </a:p>
        </p:txBody>
      </p:sp>
      <p:pic>
        <p:nvPicPr>
          <p:cNvPr id="4" name="image3.png">
            <a:extLst>
              <a:ext uri="{FF2B5EF4-FFF2-40B4-BE49-F238E27FC236}">
                <a16:creationId xmlns="" xmlns:a16="http://schemas.microsoft.com/office/drawing/2014/main" id="{F67DA06A-371D-BB17-5417-E78FBD50B755}"/>
              </a:ext>
            </a:extLst>
          </p:cNvPr>
          <p:cNvPicPr/>
          <p:nvPr/>
        </p:nvPicPr>
        <p:blipFill>
          <a:blip r:embed="rId3"/>
          <a:srcRect/>
          <a:stretch>
            <a:fillRect/>
          </a:stretch>
        </p:blipFill>
        <p:spPr>
          <a:xfrm>
            <a:off x="5799590" y="2104571"/>
            <a:ext cx="5730875" cy="3606800"/>
          </a:xfrm>
          <a:prstGeom prst="rect">
            <a:avLst/>
          </a:prstGeom>
          <a:ln/>
        </p:spPr>
      </p:pic>
    </p:spTree>
    <p:extLst>
      <p:ext uri="{BB962C8B-B14F-4D97-AF65-F5344CB8AC3E}">
        <p14:creationId xmlns:p14="http://schemas.microsoft.com/office/powerpoint/2010/main" xmlns="" val="4279249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9AB216-C54A-C7D4-D1A0-DE50007B5D0C}"/>
              </a:ext>
            </a:extLst>
          </p:cNvPr>
          <p:cNvSpPr>
            <a:spLocks noGrp="1"/>
          </p:cNvSpPr>
          <p:nvPr>
            <p:ph type="title"/>
          </p:nvPr>
        </p:nvSpPr>
        <p:spPr/>
        <p:txBody>
          <a:bodyPr/>
          <a:lstStyle/>
          <a:p>
            <a:r>
              <a:rPr lang="en-GB" sz="1800" b="1" kern="0" dirty="0">
                <a:effectLst/>
                <a:latin typeface="Times New Roman" panose="02020603050405020304" pitchFamily="18" charset="0"/>
              </a:rPr>
              <a:t>Project Implementation</a:t>
            </a:r>
            <a:endParaRPr lang="en-IN" dirty="0"/>
          </a:p>
        </p:txBody>
      </p:sp>
      <p:pic>
        <p:nvPicPr>
          <p:cNvPr id="4" name="image5.png">
            <a:extLst>
              <a:ext uri="{FF2B5EF4-FFF2-40B4-BE49-F238E27FC236}">
                <a16:creationId xmlns="" xmlns:a16="http://schemas.microsoft.com/office/drawing/2014/main" id="{5D3EC3D5-01EF-4EA9-4E08-BAA2597CA54B}"/>
              </a:ext>
            </a:extLst>
          </p:cNvPr>
          <p:cNvPicPr>
            <a:picLocks noGrp="1"/>
          </p:cNvPicPr>
          <p:nvPr>
            <p:ph idx="1"/>
          </p:nvPr>
        </p:nvPicPr>
        <p:blipFill>
          <a:blip r:embed="rId3" cstate="print"/>
          <a:srcRect/>
          <a:stretch>
            <a:fillRect/>
          </a:stretch>
        </p:blipFill>
        <p:spPr>
          <a:xfrm>
            <a:off x="320725" y="2016125"/>
            <a:ext cx="3565475" cy="2044246"/>
          </a:xfrm>
          <a:prstGeom prst="rect">
            <a:avLst/>
          </a:prstGeom>
          <a:ln/>
        </p:spPr>
      </p:pic>
      <p:pic>
        <p:nvPicPr>
          <p:cNvPr id="5" name="image16.png">
            <a:extLst>
              <a:ext uri="{FF2B5EF4-FFF2-40B4-BE49-F238E27FC236}">
                <a16:creationId xmlns="" xmlns:a16="http://schemas.microsoft.com/office/drawing/2014/main" id="{2B00E72B-CD06-61D5-2734-CAE8A4FDAFCB}"/>
              </a:ext>
            </a:extLst>
          </p:cNvPr>
          <p:cNvPicPr/>
          <p:nvPr/>
        </p:nvPicPr>
        <p:blipFill>
          <a:blip r:embed="rId4" cstate="print"/>
          <a:srcRect/>
          <a:stretch>
            <a:fillRect/>
          </a:stretch>
        </p:blipFill>
        <p:spPr>
          <a:xfrm>
            <a:off x="4188506" y="2007047"/>
            <a:ext cx="3565476" cy="2053324"/>
          </a:xfrm>
          <a:prstGeom prst="rect">
            <a:avLst/>
          </a:prstGeom>
          <a:ln/>
        </p:spPr>
      </p:pic>
      <p:pic>
        <p:nvPicPr>
          <p:cNvPr id="6" name="image8.png">
            <a:extLst>
              <a:ext uri="{FF2B5EF4-FFF2-40B4-BE49-F238E27FC236}">
                <a16:creationId xmlns="" xmlns:a16="http://schemas.microsoft.com/office/drawing/2014/main" id="{7386B964-C77F-23D5-1775-A347716A638A}"/>
              </a:ext>
            </a:extLst>
          </p:cNvPr>
          <p:cNvPicPr/>
          <p:nvPr/>
        </p:nvPicPr>
        <p:blipFill>
          <a:blip r:embed="rId5" cstate="print"/>
          <a:srcRect/>
          <a:stretch>
            <a:fillRect/>
          </a:stretch>
        </p:blipFill>
        <p:spPr>
          <a:xfrm>
            <a:off x="8056288" y="2007047"/>
            <a:ext cx="3942040" cy="2053324"/>
          </a:xfrm>
          <a:prstGeom prst="rect">
            <a:avLst/>
          </a:prstGeom>
          <a:ln/>
        </p:spPr>
      </p:pic>
      <p:pic>
        <p:nvPicPr>
          <p:cNvPr id="7" name="image12.png">
            <a:extLst>
              <a:ext uri="{FF2B5EF4-FFF2-40B4-BE49-F238E27FC236}">
                <a16:creationId xmlns="" xmlns:a16="http://schemas.microsoft.com/office/drawing/2014/main" id="{876E74A4-803E-B799-6556-AE30AC69E517}"/>
              </a:ext>
            </a:extLst>
          </p:cNvPr>
          <p:cNvPicPr/>
          <p:nvPr/>
        </p:nvPicPr>
        <p:blipFill>
          <a:blip r:embed="rId6" cstate="print"/>
          <a:srcRect/>
          <a:stretch>
            <a:fillRect/>
          </a:stretch>
        </p:blipFill>
        <p:spPr>
          <a:xfrm>
            <a:off x="1451579" y="4359729"/>
            <a:ext cx="4378553" cy="2313214"/>
          </a:xfrm>
          <a:prstGeom prst="rect">
            <a:avLst/>
          </a:prstGeom>
          <a:ln/>
        </p:spPr>
      </p:pic>
      <p:pic>
        <p:nvPicPr>
          <p:cNvPr id="8" name="image13.png">
            <a:extLst>
              <a:ext uri="{FF2B5EF4-FFF2-40B4-BE49-F238E27FC236}">
                <a16:creationId xmlns="" xmlns:a16="http://schemas.microsoft.com/office/drawing/2014/main" id="{F1DCDA4B-1FD0-5293-0926-6DD2CCB7A659}"/>
              </a:ext>
            </a:extLst>
          </p:cNvPr>
          <p:cNvPicPr/>
          <p:nvPr/>
        </p:nvPicPr>
        <p:blipFill>
          <a:blip r:embed="rId7" cstate="print"/>
          <a:srcRect/>
          <a:stretch>
            <a:fillRect/>
          </a:stretch>
        </p:blipFill>
        <p:spPr>
          <a:xfrm>
            <a:off x="6096000" y="4359729"/>
            <a:ext cx="4644421" cy="2313214"/>
          </a:xfrm>
          <a:prstGeom prst="rect">
            <a:avLst/>
          </a:prstGeom>
          <a:ln/>
        </p:spPr>
      </p:pic>
    </p:spTree>
    <p:extLst>
      <p:ext uri="{BB962C8B-B14F-4D97-AF65-F5344CB8AC3E}">
        <p14:creationId xmlns:p14="http://schemas.microsoft.com/office/powerpoint/2010/main" xmlns="" val="1365081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34</TotalTime>
  <Words>1339</Words>
  <Application>Microsoft Office PowerPoint</Application>
  <PresentationFormat>Custom</PresentationFormat>
  <Paragraphs>55</Paragraphs>
  <Slides>11</Slides>
  <Notes>7</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Gallery</vt:lpstr>
      <vt:lpstr>  TRAVEL MANAGEMENT SYSTEM</vt:lpstr>
      <vt:lpstr>Introduction</vt:lpstr>
      <vt:lpstr>System Architecture</vt:lpstr>
      <vt:lpstr>UML Diagrams</vt:lpstr>
      <vt:lpstr>Use case diagram</vt:lpstr>
      <vt:lpstr>Robustness diagram</vt:lpstr>
      <vt:lpstr>Software Development Process</vt:lpstr>
      <vt:lpstr>registration class</vt:lpstr>
      <vt:lpstr>Project Implementation</vt:lpstr>
      <vt:lpstr>Conclusion</vt:lpstr>
      <vt:lpstr>Bibliography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TRAVEL MANAGEMENT SYSTEM</dc:title>
  <dc:creator>Lisa Ghosh</dc:creator>
  <cp:lastModifiedBy>Lenovo</cp:lastModifiedBy>
  <cp:revision>4</cp:revision>
  <dcterms:created xsi:type="dcterms:W3CDTF">2024-05-08T15:42:48Z</dcterms:created>
  <dcterms:modified xsi:type="dcterms:W3CDTF">2024-05-15T12:09:34Z</dcterms:modified>
</cp:coreProperties>
</file>